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3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5349240"/>
            <a:ext cx="12191695" cy="1508760"/>
          </a:xfrm>
          <a:prstGeom prst="rect">
            <a:avLst/>
          </a:prstGeom>
          <a:solidFill>
            <a:srgbClr val="D69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98755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  <a:latin typeface="AppleGothic"/>
              </a:defRPr>
            </a:pPr>
            <a:r>
              <a:t>열및물질전달 Final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331720"/>
            <a:ext cx="88696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pleGothic"/>
              </a:defRPr>
            </a:pPr>
            <a:r>
              <a:t>2024 기출 흐름과 2026 문제안을 바탕으로 정리한</a:t>
            </a:r>
            <a:br/>
            <a:r>
              <a:t>신소재공학과 학생용 핵심 개념 PPT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687568"/>
            <a:ext cx="8869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52D34"/>
                </a:solidFill>
                <a:latin typeface="AppleGothic"/>
              </a:defRPr>
            </a:pPr>
            <a:r>
              <a:t>법칙 연결 · 경계조건 · 확산식 · 물리적 검증 · 소재 공정 응용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35640" y="6437376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0">
                <a:solidFill>
                  <a:srgbClr val="5F6970"/>
                </a:solidFill>
                <a:latin typeface="AppleGothic"/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8138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33E4E"/>
                </a:solidFill>
                <a:latin typeface="AppleGothic"/>
              </a:defRPr>
            </a:pPr>
            <a:r>
              <a:t>이 Review의 사용법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96112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5F6970"/>
                </a:solidFill>
                <a:latin typeface="AppleGothic"/>
              </a:defRPr>
            </a:pPr>
            <a:r>
              <a:t>문제 원문 암기가 아니라, 출제되는 사고 방식을 반복해서 보는 자료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16736"/>
            <a:ext cx="11155680" cy="18288"/>
          </a:xfrm>
          <a:prstGeom prst="rect">
            <a:avLst/>
          </a:prstGeom>
          <a:solidFill>
            <a:srgbClr val="D6DC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691640"/>
            <a:ext cx="3383280" cy="3566160"/>
          </a:xfrm>
          <a:prstGeom prst="roundRect">
            <a:avLst/>
          </a:prstGeom>
          <a:solidFill>
            <a:srgbClr val="E6F1F6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837944"/>
            <a:ext cx="2980944" cy="332841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1. 법칙을 연결한다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377440"/>
            <a:ext cx="2834640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현상: 전도, 대류, 복사, 확산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식: Fourier, Newton, Stefan-Boltzmann, Fick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구동력과 비례상수를 분리해서 본다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7408" y="1691640"/>
            <a:ext cx="3383280" cy="3566160"/>
          </a:xfrm>
          <a:prstGeom prst="roundRect">
            <a:avLst/>
          </a:prstGeom>
          <a:solidFill>
            <a:srgbClr val="FBF1D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08576" y="1837944"/>
            <a:ext cx="2980944" cy="332841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2. 조건을 해석한다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7448" y="2377440"/>
            <a:ext cx="2834640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표면 농도 일정, 초기 농도 0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반무한 매질, 비정상 상태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x=0, x→∞, t 증가의 물리적 의미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19872" y="1691640"/>
            <a:ext cx="3383280" cy="3566160"/>
          </a:xfrm>
          <a:prstGeom prst="roundRect">
            <a:avLst/>
          </a:prstGeom>
          <a:solidFill>
            <a:srgbClr val="EBF4E8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21040" y="1837944"/>
            <a:ext cx="2980944" cy="332841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3. 계산을 검증한다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39912" y="2377440"/>
            <a:ext cx="2834640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무차원수인지 확인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단위와 경계조건을 확인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그래프가 물리적으로 말이 되는지 확인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35640" y="6437376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0">
                <a:solidFill>
                  <a:srgbClr val="5F6970"/>
                </a:solidFill>
                <a:latin typeface="AppleGothic"/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8138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33E4E"/>
                </a:solidFill>
                <a:latin typeface="AppleGothic"/>
              </a:defRPr>
            </a:pPr>
            <a:r>
              <a:t>2024와 2026의 공통 출제 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96112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5F6970"/>
                </a:solidFill>
                <a:latin typeface="AppleGothic"/>
              </a:defRPr>
            </a:pPr>
            <a:r>
              <a:t>문항 모양은 달라도 묻는 중심은 크게 바뀌지 않는다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16736"/>
            <a:ext cx="11155680" cy="18288"/>
          </a:xfrm>
          <a:prstGeom prst="rect">
            <a:avLst/>
          </a:prstGeom>
          <a:solidFill>
            <a:srgbClr val="D6DC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645920"/>
          <a:ext cx="1092708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701040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AppleGothic"/>
                        </a:defRPr>
                      </a:pPr>
                      <a:r>
                        <a:t>축</a:t>
                      </a:r>
                    </a:p>
                  </a:txBody>
                  <a:tcPr>
                    <a:solidFill>
                      <a:srgbClr val="1F5F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AppleGothic"/>
                        </a:defRPr>
                      </a:pPr>
                      <a:r>
                        <a:t>2024에서 강조된 흐름</a:t>
                      </a:r>
                    </a:p>
                  </a:txBody>
                  <a:tcPr>
                    <a:solidFill>
                      <a:srgbClr val="1F5F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AppleGothic"/>
                        </a:defRPr>
                      </a:pPr>
                      <a:r>
                        <a:t>2026에서 강화된 흐름</a:t>
                      </a:r>
                    </a:p>
                  </a:txBody>
                  <a:tcPr>
                    <a:solidFill>
                      <a:srgbClr val="1F5F74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기본 법칙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O/X와 방정식 연결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O/X와 줄긋기형 법칙 매칭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비정상 전달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비정상 전도와 확산 해석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확산식의 경계조건과 극한값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erf/erfc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반도체 도핑 확산 계산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무차원 변수와 농도비 해석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물리적 의미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Gaussian integral, Einstein relation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평균 자유이동거리, 유효충돌, D=μkT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소재 응용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확산·열전달 계산 중심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침탄, 열차폐, 배터리, 반도체 검증 중심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35640" y="6437376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0">
                <a:solidFill>
                  <a:srgbClr val="5F6970"/>
                </a:solidFill>
                <a:latin typeface="AppleGothic"/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8138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33E4E"/>
                </a:solidFill>
                <a:latin typeface="AppleGothic"/>
              </a:defRPr>
            </a:pPr>
            <a:r>
              <a:t>신소재공학과 학생에게 중요한 이유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96112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5F6970"/>
                </a:solidFill>
                <a:latin typeface="AppleGothic"/>
              </a:defRPr>
            </a:pPr>
            <a:r>
              <a:t>열과 물질의 이동은 소재 공정, 성능, 신뢰성을 동시에 결정한다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16736"/>
            <a:ext cx="11155680" cy="18288"/>
          </a:xfrm>
          <a:prstGeom prst="rect">
            <a:avLst/>
          </a:prstGeom>
          <a:solidFill>
            <a:srgbClr val="D6DC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2560320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600200"/>
            <a:ext cx="73152" cy="1417320"/>
          </a:xfrm>
          <a:prstGeom prst="rect">
            <a:avLst/>
          </a:prstGeom>
          <a:solidFill>
            <a:srgbClr val="1F5F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1746504"/>
            <a:ext cx="2157984" cy="11795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600" b="1">
                <a:solidFill>
                  <a:srgbClr val="252D34"/>
                </a:solidFill>
                <a:latin typeface="AppleGothic"/>
              </a:defRPr>
            </a:pPr>
            <a:r>
              <a:t>철강</a:t>
            </a:r>
          </a:p>
          <a:p>
            <a:pPr>
              <a:spcBef>
                <a:spcPts val="700"/>
              </a:spcBef>
              <a:defRPr sz="1200">
                <a:solidFill>
                  <a:srgbClr val="5F6970"/>
                </a:solidFill>
                <a:latin typeface="AppleGothic"/>
              </a:defRPr>
            </a:pPr>
            <a:r>
              <a:t>침탄 깊이</a:t>
            </a:r>
          </a:p>
          <a:p>
            <a:pPr>
              <a:spcBef>
                <a:spcPts val="700"/>
              </a:spcBef>
              <a:defRPr sz="1200">
                <a:solidFill>
                  <a:srgbClr val="5F6970"/>
                </a:solidFill>
                <a:latin typeface="AppleGothic"/>
              </a:defRPr>
            </a:pPr>
            <a:r>
              <a:t>탄소 농도 프로파일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20440" y="1600200"/>
            <a:ext cx="2560320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520440" y="1600200"/>
            <a:ext cx="73152" cy="1417320"/>
          </a:xfrm>
          <a:prstGeom prst="rect">
            <a:avLst/>
          </a:prstGeom>
          <a:solidFill>
            <a:srgbClr val="D69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21608" y="1746504"/>
            <a:ext cx="2157984" cy="11795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600" b="1">
                <a:solidFill>
                  <a:srgbClr val="252D34"/>
                </a:solidFill>
                <a:latin typeface="AppleGothic"/>
              </a:defRPr>
            </a:pPr>
            <a:r>
              <a:t>세라믹</a:t>
            </a:r>
          </a:p>
          <a:p>
            <a:pPr>
              <a:spcBef>
                <a:spcPts val="700"/>
              </a:spcBef>
              <a:defRPr sz="1200">
                <a:solidFill>
                  <a:srgbClr val="5F6970"/>
                </a:solidFill>
                <a:latin typeface="AppleGothic"/>
              </a:defRPr>
            </a:pPr>
            <a:r>
              <a:t>열차폐 코팅</a:t>
            </a:r>
          </a:p>
          <a:p>
            <a:pPr>
              <a:spcBef>
                <a:spcPts val="700"/>
              </a:spcBef>
              <a:defRPr sz="1200">
                <a:solidFill>
                  <a:srgbClr val="5F6970"/>
                </a:solidFill>
                <a:latin typeface="AppleGothic"/>
              </a:defRPr>
            </a:pPr>
            <a:r>
              <a:t>열저항과 계면 온도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80" y="1600200"/>
            <a:ext cx="2560320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355080" y="1600200"/>
            <a:ext cx="73152" cy="1417320"/>
          </a:xfrm>
          <a:prstGeom prst="rect">
            <a:avLst/>
          </a:prstGeom>
          <a:solidFill>
            <a:srgbClr val="537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56248" y="1746504"/>
            <a:ext cx="2157984" cy="11795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600" b="1">
                <a:solidFill>
                  <a:srgbClr val="252D34"/>
                </a:solidFill>
                <a:latin typeface="AppleGothic"/>
              </a:defRPr>
            </a:pPr>
            <a:r>
              <a:t>배터리</a:t>
            </a:r>
          </a:p>
          <a:p>
            <a:pPr>
              <a:spcBef>
                <a:spcPts val="700"/>
              </a:spcBef>
              <a:defRPr sz="1200">
                <a:solidFill>
                  <a:srgbClr val="5F6970"/>
                </a:solidFill>
                <a:latin typeface="AppleGothic"/>
              </a:defRPr>
            </a:pPr>
            <a:r>
              <a:t>발열-방열 경쟁</a:t>
            </a:r>
          </a:p>
          <a:p>
            <a:pPr>
              <a:spcBef>
                <a:spcPts val="700"/>
              </a:spcBef>
              <a:defRPr sz="1200">
                <a:solidFill>
                  <a:srgbClr val="5F6970"/>
                </a:solidFill>
                <a:latin typeface="AppleGothic"/>
              </a:defRPr>
            </a:pPr>
            <a:r>
              <a:t>열폭주 조건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89720" y="1600200"/>
            <a:ext cx="2560320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189720" y="1600200"/>
            <a:ext cx="73152" cy="1417320"/>
          </a:xfrm>
          <a:prstGeom prst="rect">
            <a:avLst/>
          </a:prstGeom>
          <a:solidFill>
            <a:srgbClr val="1F5F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90888" y="1746504"/>
            <a:ext cx="2157984" cy="11795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600" b="1">
                <a:solidFill>
                  <a:srgbClr val="252D34"/>
                </a:solidFill>
                <a:latin typeface="AppleGothic"/>
              </a:defRPr>
            </a:pPr>
            <a:r>
              <a:t>반도체</a:t>
            </a:r>
          </a:p>
          <a:p>
            <a:pPr>
              <a:spcBef>
                <a:spcPts val="700"/>
              </a:spcBef>
              <a:defRPr sz="1200">
                <a:solidFill>
                  <a:srgbClr val="5F6970"/>
                </a:solidFill>
                <a:latin typeface="AppleGothic"/>
              </a:defRPr>
            </a:pPr>
            <a:r>
              <a:t>도핑 확산</a:t>
            </a:r>
          </a:p>
          <a:p>
            <a:pPr>
              <a:spcBef>
                <a:spcPts val="700"/>
              </a:spcBef>
              <a:defRPr sz="1200">
                <a:solidFill>
                  <a:srgbClr val="5F6970"/>
                </a:solidFill>
                <a:latin typeface="AppleGothic"/>
              </a:defRPr>
            </a:pPr>
            <a:r>
              <a:t>접합 깊이와 농도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3977639"/>
            <a:ext cx="2462022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22960" y="3977639"/>
            <a:ext cx="73152" cy="1188720"/>
          </a:xfrm>
          <a:prstGeom prst="rect">
            <a:avLst/>
          </a:prstGeom>
          <a:solidFill>
            <a:srgbClr val="1F5F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24128" y="4123944"/>
            <a:ext cx="2059686" cy="9509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 b="1">
                <a:solidFill>
                  <a:srgbClr val="252D34"/>
                </a:solidFill>
                <a:latin typeface="AppleGothic"/>
              </a:defRPr>
            </a:pPr>
            <a:r>
              <a:t>공정 조건</a:t>
            </a:r>
          </a:p>
          <a:p>
            <a:pPr>
              <a:spcBef>
                <a:spcPts val="700"/>
              </a:spcBef>
              <a:defRPr sz="1000">
                <a:solidFill>
                  <a:srgbClr val="5F6970"/>
                </a:solidFill>
                <a:latin typeface="AppleGothic"/>
              </a:defRPr>
            </a:pPr>
            <a:r>
              <a:t>온도, 시간, 두께, 냉각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312414" y="4572000"/>
            <a:ext cx="173736" cy="0"/>
          </a:xfrm>
          <a:prstGeom prst="line">
            <a:avLst/>
          </a:prstGeom>
          <a:ln w="15240">
            <a:solidFill>
              <a:srgbClr val="5F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3522726" y="3977639"/>
            <a:ext cx="2462022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522726" y="3977639"/>
            <a:ext cx="73152" cy="1188720"/>
          </a:xfrm>
          <a:prstGeom prst="rect">
            <a:avLst/>
          </a:prstGeom>
          <a:solidFill>
            <a:srgbClr val="D69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723894" y="4123944"/>
            <a:ext cx="2059686" cy="9509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 b="1">
                <a:solidFill>
                  <a:srgbClr val="252D34"/>
                </a:solidFill>
                <a:latin typeface="AppleGothic"/>
              </a:defRPr>
            </a:pPr>
            <a:r>
              <a:t>전달 법칙</a:t>
            </a:r>
          </a:p>
          <a:p>
            <a:pPr>
              <a:spcBef>
                <a:spcPts val="700"/>
              </a:spcBef>
              <a:defRPr sz="1000">
                <a:solidFill>
                  <a:srgbClr val="5F6970"/>
                </a:solidFill>
                <a:latin typeface="AppleGothic"/>
              </a:defRPr>
            </a:pPr>
            <a:r>
              <a:t>열유속, flux, 확산계수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012180" y="4572000"/>
            <a:ext cx="173736" cy="0"/>
          </a:xfrm>
          <a:prstGeom prst="line">
            <a:avLst/>
          </a:prstGeom>
          <a:ln w="15240">
            <a:solidFill>
              <a:srgbClr val="5F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6222492" y="3977639"/>
            <a:ext cx="2462022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22492" y="3977639"/>
            <a:ext cx="73152" cy="1188720"/>
          </a:xfrm>
          <a:prstGeom prst="rect">
            <a:avLst/>
          </a:prstGeom>
          <a:solidFill>
            <a:srgbClr val="537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23660" y="4123944"/>
            <a:ext cx="2059686" cy="9509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 b="1">
                <a:solidFill>
                  <a:srgbClr val="252D34"/>
                </a:solidFill>
                <a:latin typeface="AppleGothic"/>
              </a:defRPr>
            </a:pPr>
            <a:r>
              <a:t>분포 예측</a:t>
            </a:r>
          </a:p>
          <a:p>
            <a:pPr>
              <a:spcBef>
                <a:spcPts val="700"/>
              </a:spcBef>
              <a:defRPr sz="1000">
                <a:solidFill>
                  <a:srgbClr val="5F6970"/>
                </a:solidFill>
                <a:latin typeface="AppleGothic"/>
              </a:defRPr>
            </a:pPr>
            <a:r>
              <a:t>T(x,t), C(x,t)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8711946" y="4572000"/>
            <a:ext cx="173736" cy="0"/>
          </a:xfrm>
          <a:prstGeom prst="line">
            <a:avLst/>
          </a:prstGeom>
          <a:ln w="15240">
            <a:solidFill>
              <a:srgbClr val="5F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8922258" y="3977639"/>
            <a:ext cx="2462022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922258" y="3977639"/>
            <a:ext cx="73152" cy="1188720"/>
          </a:xfrm>
          <a:prstGeom prst="rect">
            <a:avLst/>
          </a:prstGeom>
          <a:solidFill>
            <a:srgbClr val="1F5F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123426" y="4123944"/>
            <a:ext cx="2059686" cy="9509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 b="1">
                <a:solidFill>
                  <a:srgbClr val="252D34"/>
                </a:solidFill>
                <a:latin typeface="AppleGothic"/>
              </a:defRPr>
            </a:pPr>
            <a:r>
              <a:t>소재 성능</a:t>
            </a:r>
          </a:p>
          <a:p>
            <a:pPr>
              <a:spcBef>
                <a:spcPts val="700"/>
              </a:spcBef>
              <a:defRPr sz="1000">
                <a:solidFill>
                  <a:srgbClr val="5F6970"/>
                </a:solidFill>
                <a:latin typeface="AppleGothic"/>
              </a:defRPr>
            </a:pPr>
            <a:r>
              <a:t>강도, 절연, 안전, 전기특성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835640" y="6437376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0">
                <a:solidFill>
                  <a:srgbClr val="5F6970"/>
                </a:solidFill>
                <a:latin typeface="AppleGothic"/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8138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33E4E"/>
                </a:solidFill>
                <a:latin typeface="AppleGothic"/>
              </a:defRPr>
            </a:pPr>
            <a:r>
              <a:t>열전달 기본 법칙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96112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5F6970"/>
                </a:solidFill>
                <a:latin typeface="AppleGothic"/>
              </a:defRPr>
            </a:pPr>
            <a:r>
              <a:t>법칙 이름보다 먼저 구동력과 비례상수를 읽는다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16736"/>
            <a:ext cx="11155680" cy="18288"/>
          </a:xfrm>
          <a:prstGeom prst="rect">
            <a:avLst/>
          </a:prstGeom>
          <a:solidFill>
            <a:srgbClr val="D6DC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49808" y="1600200"/>
            <a:ext cx="342900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1F5F7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14400" y="1728216"/>
            <a:ext cx="1417320" cy="310896"/>
          </a:xfrm>
          <a:prstGeom prst="roundRect">
            <a:avLst/>
          </a:prstGeom>
          <a:solidFill>
            <a:srgbClr val="1F5F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ppleGothic"/>
              </a:defRPr>
            </a:pPr>
            <a:r>
              <a:t>전도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167128"/>
            <a:ext cx="2926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52D34"/>
                </a:solidFill>
                <a:latin typeface="Times New Roman"/>
              </a:defRPr>
            </a:pPr>
            <a:r>
              <a:t>q'' = -k dT/dx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1600200"/>
            <a:ext cx="342900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95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535424" y="1728216"/>
            <a:ext cx="1417320" cy="310896"/>
          </a:xfrm>
          <a:prstGeom prst="roundRect">
            <a:avLst/>
          </a:prstGeom>
          <a:solidFill>
            <a:srgbClr val="D69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ppleGothic"/>
              </a:defRPr>
            </a:pPr>
            <a:r>
              <a:t>대류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6864" y="2167128"/>
            <a:ext cx="2926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52D34"/>
                </a:solidFill>
                <a:latin typeface="Times New Roman"/>
              </a:defRPr>
            </a:pPr>
            <a:r>
              <a:t>q'' = h(Ts - T∞)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91856" y="1600200"/>
            <a:ext cx="342900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537E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156448" y="1728216"/>
            <a:ext cx="1417320" cy="310896"/>
          </a:xfrm>
          <a:prstGeom prst="roundRect">
            <a:avLst/>
          </a:prstGeom>
          <a:solidFill>
            <a:srgbClr val="537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ppleGothic"/>
              </a:defRPr>
            </a:pPr>
            <a:r>
              <a:t>복사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7888" y="2167128"/>
            <a:ext cx="2926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52D34"/>
                </a:solidFill>
                <a:latin typeface="Times New Roman"/>
              </a:defRPr>
            </a:pPr>
            <a:r>
              <a:t>q'' = εσ(Ts⁴ - Tsur⁴)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474720"/>
            <a:ext cx="5166360" cy="20116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0976" y="3621024"/>
            <a:ext cx="4764024" cy="17739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시험에서 확인할 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9848" y="4160520"/>
            <a:ext cx="461772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전도: 온도 구배가 방향과 크기를 정한다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대류: 표면과 유체 사이의 온도 차이가 핵심이다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복사: 절대온도 4제곱, 매질 없이도 가능하다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3474720"/>
            <a:ext cx="5166360" cy="20116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64807" y="3621024"/>
            <a:ext cx="4764024" cy="17739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소재 응용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79" y="4160520"/>
            <a:ext cx="461772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코팅 두께가 커지면 열저항은 증가한다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대류계수가 커지면 냉각은 강해진다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복사는 고온 공정에서 무시하기 어렵다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35640" y="6437376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0">
                <a:solidFill>
                  <a:srgbClr val="5F6970"/>
                </a:solidFill>
                <a:latin typeface="AppleGothic"/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8138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33E4E"/>
                </a:solidFill>
                <a:latin typeface="AppleGothic"/>
              </a:defRPr>
            </a:pPr>
            <a:r>
              <a:t>물질전달 기본 법칙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96112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5F6970"/>
                </a:solidFill>
                <a:latin typeface="AppleGothic"/>
              </a:defRPr>
            </a:pPr>
            <a:r>
              <a:t>농도 구배는 chemical potential 구배를 만드는 대표적인 원인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16736"/>
            <a:ext cx="11155680" cy="18288"/>
          </a:xfrm>
          <a:prstGeom prst="rect">
            <a:avLst/>
          </a:prstGeom>
          <a:solidFill>
            <a:srgbClr val="D6DC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554480"/>
            <a:ext cx="4800600" cy="14173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1F5F7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96112" y="1682495"/>
            <a:ext cx="1417320" cy="310896"/>
          </a:xfrm>
          <a:prstGeom prst="roundRect">
            <a:avLst/>
          </a:prstGeom>
          <a:solidFill>
            <a:srgbClr val="1F5F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ppleGothic"/>
              </a:defRPr>
            </a:pPr>
            <a:r>
              <a:t>Fick 제1법칙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2121408"/>
            <a:ext cx="4297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52D34"/>
                </a:solidFill>
                <a:latin typeface="Times New Roman"/>
              </a:defRPr>
            </a:pPr>
            <a:r>
              <a:t>J = -D dC/dx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29400" y="1554480"/>
            <a:ext cx="4800600" cy="14173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95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793992" y="1682495"/>
            <a:ext cx="1417320" cy="310896"/>
          </a:xfrm>
          <a:prstGeom prst="roundRect">
            <a:avLst/>
          </a:prstGeom>
          <a:solidFill>
            <a:srgbClr val="D69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ppleGothic"/>
              </a:defRPr>
            </a:pPr>
            <a:r>
              <a:t>Fick 제2법칙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85432" y="2121408"/>
            <a:ext cx="4297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52D34"/>
                </a:solidFill>
                <a:latin typeface="Times New Roman"/>
              </a:defRPr>
            </a:pPr>
            <a:r>
              <a:t>∂C/∂t = D ∂²C/∂x²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474720"/>
            <a:ext cx="4800600" cy="2057400"/>
          </a:xfrm>
          <a:prstGeom prst="roundRect">
            <a:avLst/>
          </a:prstGeom>
          <a:solidFill>
            <a:srgbClr val="E6F1F6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32688" y="3621024"/>
            <a:ext cx="4398264" cy="18196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제1법칙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4160520"/>
            <a:ext cx="42519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정상 상태 flux를 설명한다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음수 부호는 높은 농도에서 낮은 농도로 이동한다는 뜻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단위: J는 mol/(m²·s), D는 m²/s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29400" y="3474720"/>
            <a:ext cx="4800600" cy="2057400"/>
          </a:xfrm>
          <a:prstGeom prst="roundRect">
            <a:avLst/>
          </a:prstGeom>
          <a:solidFill>
            <a:srgbClr val="FBF1D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30568" y="3621024"/>
            <a:ext cx="4398264" cy="18196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제2법칙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49440" y="4160520"/>
            <a:ext cx="42519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시간에 따라 농도 분포가 변하는 비정상 확산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표면 농도 일정 문제에서 erf/erfc 해가 나온다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D가 커지거나 시간이 길수록 확산 거리가 커진다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35640" y="6437376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0">
                <a:solidFill>
                  <a:srgbClr val="5F6970"/>
                </a:solidFill>
                <a:latin typeface="AppleGothic"/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8138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33E4E"/>
                </a:solidFill>
                <a:latin typeface="AppleGothic"/>
              </a:defRPr>
            </a:pPr>
            <a:r>
              <a:t>전도와 확산의 닮은 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96112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5F6970"/>
                </a:solidFill>
                <a:latin typeface="AppleGothic"/>
              </a:defRPr>
            </a:pPr>
            <a:r>
              <a:t>수학적 구조가 비슷하므로 경계조건 해석이 매우 중요하다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16736"/>
            <a:ext cx="11155680" cy="18288"/>
          </a:xfrm>
          <a:prstGeom prst="rect">
            <a:avLst/>
          </a:prstGeom>
          <a:solidFill>
            <a:srgbClr val="D6DC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5800" y="1600200"/>
          <a:ext cx="10835640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1880"/>
                <a:gridCol w="3611880"/>
                <a:gridCol w="3611880"/>
              </a:tblGrid>
              <a:tr h="70866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ppleGothic"/>
                        </a:defRPr>
                      </a:pPr>
                      <a:r>
                        <a:t>관점</a:t>
                      </a:r>
                    </a:p>
                  </a:txBody>
                  <a:tcPr>
                    <a:solidFill>
                      <a:srgbClr val="1F5F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ppleGothic"/>
                        </a:defRPr>
                      </a:pPr>
                      <a:r>
                        <a:t>열전달</a:t>
                      </a:r>
                    </a:p>
                  </a:txBody>
                  <a:tcPr>
                    <a:solidFill>
                      <a:srgbClr val="1F5F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ppleGothic"/>
                        </a:defRPr>
                      </a:pPr>
                      <a:r>
                        <a:t>물질전달</a:t>
                      </a:r>
                    </a:p>
                  </a:txBody>
                  <a:tcPr>
                    <a:solidFill>
                      <a:srgbClr val="1F5F74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상태 변수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온도 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농도 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물성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열확산율 α = k/(ρcp)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확산계수 D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비정상 방정식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∂T/∂t = α ∂²T/∂x²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∂C/∂t = D ∂²C/∂x²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표면 조건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표면 온도 일정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표면 농도 일정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pPr algn="ctr">
                        <a:defRPr sz="11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해석 포인트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열 침투 깊이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확산 침투 깊이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35640" y="6437376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0">
                <a:solidFill>
                  <a:srgbClr val="5F6970"/>
                </a:solidFill>
                <a:latin typeface="AppleGothic"/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8138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33E4E"/>
                </a:solidFill>
                <a:latin typeface="AppleGothic"/>
              </a:defRPr>
            </a:pPr>
            <a:r>
              <a:t>erf와 erfc를 어떻게 읽을까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96112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5F6970"/>
                </a:solidFill>
                <a:latin typeface="AppleGothic"/>
              </a:defRPr>
            </a:pPr>
            <a:r>
              <a:t>표면에서 내부로 들어갈수록 농도가 낮아지는 반무한 확산해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16736"/>
            <a:ext cx="11155680" cy="18288"/>
          </a:xfrm>
          <a:prstGeom prst="rect">
            <a:avLst/>
          </a:prstGeom>
          <a:solidFill>
            <a:srgbClr val="D6DC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4983480" cy="13716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1F5F7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41832" y="1636776"/>
            <a:ext cx="1417320" cy="310896"/>
          </a:xfrm>
          <a:prstGeom prst="roundRect">
            <a:avLst/>
          </a:prstGeom>
          <a:solidFill>
            <a:srgbClr val="1F5F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ppleGothic"/>
              </a:defRPr>
            </a:pPr>
            <a:r>
              <a:t>표면 농도 일정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1" y="2075688"/>
            <a:ext cx="44805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52D34"/>
                </a:solidFill>
                <a:latin typeface="Times New Roman"/>
              </a:defRPr>
            </a:pPr>
            <a:r>
              <a:t>C/Cs = erfc(x / 2√Dt)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246120"/>
            <a:ext cx="4983480" cy="2331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8408" y="3392424"/>
            <a:ext cx="4581144" cy="20939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물리적 의미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3931920"/>
            <a:ext cx="4434840" cy="1463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x=0이면 erfc(0)=1 이므로 C=Cs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x→∞이면 erfc(∞)=0 이므로 C→0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t가 증가하면 x/(2√Dt)는 작아지고 C/Cs는 커진다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629400" y="5257800"/>
            <a:ext cx="4480560" cy="0"/>
          </a:xfrm>
          <a:prstGeom prst="line">
            <a:avLst/>
          </a:prstGeom>
          <a:ln>
            <a:solidFill>
              <a:srgbClr val="5F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6629400" y="1828800"/>
            <a:ext cx="0" cy="3429000"/>
          </a:xfrm>
          <a:prstGeom prst="line">
            <a:avLst/>
          </a:prstGeom>
          <a:ln>
            <a:solidFill>
              <a:srgbClr val="5F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6629400" y="1965960"/>
            <a:ext cx="502920" cy="274320"/>
          </a:xfrm>
          <a:prstGeom prst="line">
            <a:avLst/>
          </a:prstGeom>
          <a:ln w="38100">
            <a:solidFill>
              <a:srgbClr val="1F5F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7132320" y="2240280"/>
            <a:ext cx="548640" cy="457200"/>
          </a:xfrm>
          <a:prstGeom prst="line">
            <a:avLst/>
          </a:prstGeom>
          <a:ln w="38100">
            <a:solidFill>
              <a:srgbClr val="1F5F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7680960" y="2697480"/>
            <a:ext cx="685800" cy="548640"/>
          </a:xfrm>
          <a:prstGeom prst="line">
            <a:avLst/>
          </a:prstGeom>
          <a:ln w="38100">
            <a:solidFill>
              <a:srgbClr val="1F5F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366760" y="3246120"/>
            <a:ext cx="777240" cy="640080"/>
          </a:xfrm>
          <a:prstGeom prst="line">
            <a:avLst/>
          </a:prstGeom>
          <a:ln w="38100">
            <a:solidFill>
              <a:srgbClr val="1F5F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9144000" y="3886200"/>
            <a:ext cx="868680" cy="594360"/>
          </a:xfrm>
          <a:prstGeom prst="line">
            <a:avLst/>
          </a:prstGeom>
          <a:ln w="38100">
            <a:solidFill>
              <a:srgbClr val="1F5F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0012680" y="4480560"/>
            <a:ext cx="960120" cy="502920"/>
          </a:xfrm>
          <a:prstGeom prst="line">
            <a:avLst/>
          </a:prstGeom>
          <a:ln w="38100">
            <a:solidFill>
              <a:srgbClr val="1F5F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400800" y="14173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5F6970"/>
                </a:solidFill>
                <a:latin typeface="AppleGothic"/>
              </a:defRPr>
            </a:pPr>
            <a:r>
              <a:t>C/Cs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69880" y="5413248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5F6970"/>
                </a:solidFill>
                <a:latin typeface="AppleGothic"/>
              </a:defRPr>
            </a:pPr>
            <a: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43800" y="1828800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33E4E"/>
                </a:solidFill>
                <a:latin typeface="AppleGothic"/>
              </a:defRPr>
            </a:pPr>
            <a:r>
              <a:t>표면에서 높고 깊이 방향으로 감소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35640" y="6437376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0">
                <a:solidFill>
                  <a:srgbClr val="5F6970"/>
                </a:solidFill>
                <a:latin typeface="AppleGothic"/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8138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33E4E"/>
                </a:solidFill>
                <a:latin typeface="AppleGothic"/>
              </a:defRPr>
            </a:pPr>
            <a:r>
              <a:t>확산의 물리적 이해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96112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5F6970"/>
                </a:solidFill>
                <a:latin typeface="AppleGothic"/>
              </a:defRPr>
            </a:pPr>
            <a:r>
              <a:t>거시적 확산계수는 미시적 충돌과 열적 요동의 결과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16736"/>
            <a:ext cx="11155680" cy="18288"/>
          </a:xfrm>
          <a:prstGeom prst="rect">
            <a:avLst/>
          </a:prstGeom>
          <a:solidFill>
            <a:srgbClr val="D6DC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3383280" cy="12344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1F5F7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50392" y="1636776"/>
            <a:ext cx="1417320" cy="310896"/>
          </a:xfrm>
          <a:prstGeom prst="roundRect">
            <a:avLst/>
          </a:prstGeom>
          <a:solidFill>
            <a:srgbClr val="1F5F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ppleGothic"/>
              </a:defRPr>
            </a:pPr>
            <a:r>
              <a:t>평균 자유이동거리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2075688"/>
            <a:ext cx="2880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52D34"/>
                </a:solidFill>
                <a:latin typeface="Times New Roman"/>
              </a:defRPr>
            </a:pPr>
            <a:r>
              <a:t>σc n0 l =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7408" y="1508760"/>
            <a:ext cx="3383280" cy="12344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95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572000" y="1636776"/>
            <a:ext cx="1417320" cy="310896"/>
          </a:xfrm>
          <a:prstGeom prst="roundRect">
            <a:avLst/>
          </a:prstGeom>
          <a:solidFill>
            <a:srgbClr val="D69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ppleGothic"/>
              </a:defRPr>
            </a:pPr>
            <a:r>
              <a:t>Gaussian integral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2075688"/>
            <a:ext cx="2880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52D34"/>
                </a:solidFill>
                <a:latin typeface="Times New Roman"/>
              </a:defRPr>
            </a:pPr>
            <a:r>
              <a:t>I = ∫e⁻ˣ² dx = √π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19872" y="1508760"/>
            <a:ext cx="3383280" cy="12344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537E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284464" y="1636776"/>
            <a:ext cx="1417320" cy="310896"/>
          </a:xfrm>
          <a:prstGeom prst="roundRect">
            <a:avLst/>
          </a:prstGeom>
          <a:solidFill>
            <a:srgbClr val="537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ppleGothic"/>
              </a:defRPr>
            </a:pPr>
            <a:r>
              <a:t>Einstein relation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904" y="2075688"/>
            <a:ext cx="2880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52D34"/>
                </a:solidFill>
                <a:latin typeface="Times New Roman"/>
              </a:defRPr>
            </a:pPr>
            <a:r>
              <a:t>D = μ kT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337560"/>
            <a:ext cx="3383280" cy="2148840"/>
          </a:xfrm>
          <a:prstGeom prst="roundRect">
            <a:avLst/>
          </a:prstGeom>
          <a:solidFill>
            <a:srgbClr val="E6F1F6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86968" y="3483864"/>
            <a:ext cx="2980944" cy="191109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충돌 관점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023360"/>
            <a:ext cx="28346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충돌 단면적이 클수록 l은 짧아진다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입자 수 밀도가 클수록 l은 짧아진다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l은 한 번 충돌 전 평균 이동 거리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07408" y="3337560"/>
            <a:ext cx="3383280" cy="2148840"/>
          </a:xfrm>
          <a:prstGeom prst="roundRect">
            <a:avLst/>
          </a:prstGeom>
          <a:solidFill>
            <a:srgbClr val="FBF1D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08576" y="3483864"/>
            <a:ext cx="2980944" cy="191109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수학 관점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27448" y="4023360"/>
            <a:ext cx="28346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확산해와 error function의 배경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I²로 만들고 극좌표 변환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정규분포 형태와 연결된다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19872" y="3337560"/>
            <a:ext cx="3383280" cy="2148840"/>
          </a:xfrm>
          <a:prstGeom prst="roundRect">
            <a:avLst/>
          </a:prstGeom>
          <a:solidFill>
            <a:srgbClr val="EBF4E8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21040" y="3483864"/>
            <a:ext cx="2980944" cy="191109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평형 관점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39912" y="4023360"/>
            <a:ext cx="28346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drift flux와 diffusion flux가 균형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이동도 μ와 확산계수 D의 연결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온도가 높을수록 확산은 커지기 쉽다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35640" y="6437376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0">
                <a:solidFill>
                  <a:srgbClr val="5F6970"/>
                </a:solidFill>
                <a:latin typeface="AppleGothic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8138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33E4E"/>
                </a:solidFill>
                <a:latin typeface="AppleGothic"/>
              </a:defRPr>
            </a:pPr>
            <a:r>
              <a:t>계산 문제 풀이 루틴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96112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5F6970"/>
                </a:solidFill>
                <a:latin typeface="AppleGothic"/>
              </a:defRPr>
            </a:pPr>
            <a:r>
              <a:t>숫자를 넣기 전에 단위와 무차원 변수를 먼저 정리한다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16736"/>
            <a:ext cx="11155680" cy="18288"/>
          </a:xfrm>
          <a:prstGeom prst="rect">
            <a:avLst/>
          </a:prstGeom>
          <a:solidFill>
            <a:srgbClr val="D6DC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1828800"/>
            <a:ext cx="1922068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1828800"/>
            <a:ext cx="73152" cy="1188720"/>
          </a:xfrm>
          <a:prstGeom prst="rect">
            <a:avLst/>
          </a:prstGeom>
          <a:solidFill>
            <a:srgbClr val="1F5F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4128" y="1975104"/>
            <a:ext cx="1519732" cy="9509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 b="1">
                <a:solidFill>
                  <a:srgbClr val="252D34"/>
                </a:solidFill>
                <a:latin typeface="AppleGothic"/>
              </a:defRPr>
            </a:pPr>
            <a:r>
              <a:t>1. 단위 변환</a:t>
            </a:r>
          </a:p>
          <a:p>
            <a:pPr>
              <a:spcBef>
                <a:spcPts val="700"/>
              </a:spcBef>
              <a:defRPr sz="1000">
                <a:solidFill>
                  <a:srgbClr val="5F6970"/>
                </a:solidFill>
                <a:latin typeface="AppleGothic"/>
              </a:defRPr>
            </a:pPr>
            <a:r>
              <a:t>min→s, μm→m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772460" y="2423160"/>
            <a:ext cx="173736" cy="0"/>
          </a:xfrm>
          <a:prstGeom prst="line">
            <a:avLst/>
          </a:prstGeom>
          <a:ln w="15240">
            <a:solidFill>
              <a:srgbClr val="5F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982772" y="1828800"/>
            <a:ext cx="1922068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982772" y="1828800"/>
            <a:ext cx="73152" cy="1188720"/>
          </a:xfrm>
          <a:prstGeom prst="rect">
            <a:avLst/>
          </a:prstGeom>
          <a:solidFill>
            <a:srgbClr val="D69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183940" y="1975104"/>
            <a:ext cx="1519732" cy="9509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 b="1">
                <a:solidFill>
                  <a:srgbClr val="252D34"/>
                </a:solidFill>
                <a:latin typeface="AppleGothic"/>
              </a:defRPr>
            </a:pPr>
            <a:r>
              <a:t>2. Dt 계산</a:t>
            </a:r>
          </a:p>
          <a:p>
            <a:pPr>
              <a:spcBef>
                <a:spcPts val="700"/>
              </a:spcBef>
              <a:defRPr sz="1000">
                <a:solidFill>
                  <a:srgbClr val="5F6970"/>
                </a:solidFill>
                <a:latin typeface="AppleGothic"/>
              </a:defRPr>
            </a:pPr>
            <a:r>
              <a:t>단위가 m²인지 확인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932273" y="2423160"/>
            <a:ext cx="173736" cy="0"/>
          </a:xfrm>
          <a:prstGeom prst="line">
            <a:avLst/>
          </a:prstGeom>
          <a:ln w="15240">
            <a:solidFill>
              <a:srgbClr val="5F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5142585" y="1828800"/>
            <a:ext cx="1922068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142585" y="1828800"/>
            <a:ext cx="73152" cy="1188720"/>
          </a:xfrm>
          <a:prstGeom prst="rect">
            <a:avLst/>
          </a:prstGeom>
          <a:solidFill>
            <a:srgbClr val="537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43753" y="1975104"/>
            <a:ext cx="1519732" cy="9509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 b="1">
                <a:solidFill>
                  <a:srgbClr val="252D34"/>
                </a:solidFill>
                <a:latin typeface="AppleGothic"/>
              </a:defRPr>
            </a:pPr>
            <a:r>
              <a:t>3. φ 계산</a:t>
            </a:r>
          </a:p>
          <a:p>
            <a:pPr>
              <a:spcBef>
                <a:spcPts val="700"/>
              </a:spcBef>
              <a:defRPr sz="1000">
                <a:solidFill>
                  <a:srgbClr val="5F6970"/>
                </a:solidFill>
                <a:latin typeface="AppleGothic"/>
              </a:defRPr>
            </a:pPr>
            <a:r>
              <a:t>φ = x/(2√Dt)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092086" y="2423160"/>
            <a:ext cx="173736" cy="0"/>
          </a:xfrm>
          <a:prstGeom prst="line">
            <a:avLst/>
          </a:prstGeom>
          <a:ln w="15240">
            <a:solidFill>
              <a:srgbClr val="5F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7302398" y="1828800"/>
            <a:ext cx="1922068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302398" y="1828800"/>
            <a:ext cx="73152" cy="1188720"/>
          </a:xfrm>
          <a:prstGeom prst="rect">
            <a:avLst/>
          </a:prstGeom>
          <a:solidFill>
            <a:srgbClr val="1F5F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503566" y="1975104"/>
            <a:ext cx="1519732" cy="9509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 b="1">
                <a:solidFill>
                  <a:srgbClr val="252D34"/>
                </a:solidFill>
                <a:latin typeface="AppleGothic"/>
              </a:defRPr>
            </a:pPr>
            <a:r>
              <a:t>4. erf/erfc</a:t>
            </a:r>
          </a:p>
          <a:p>
            <a:pPr>
              <a:spcBef>
                <a:spcPts val="700"/>
              </a:spcBef>
              <a:defRPr sz="1000">
                <a:solidFill>
                  <a:srgbClr val="5F6970"/>
                </a:solidFill>
                <a:latin typeface="AppleGothic"/>
              </a:defRPr>
            </a:pPr>
            <a:r>
              <a:t>표 또는 근사값 사용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9251899" y="2423160"/>
            <a:ext cx="173736" cy="0"/>
          </a:xfrm>
          <a:prstGeom prst="line">
            <a:avLst/>
          </a:prstGeom>
          <a:ln w="15240">
            <a:solidFill>
              <a:srgbClr val="5F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9462211" y="1828800"/>
            <a:ext cx="1922068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462211" y="1828800"/>
            <a:ext cx="73152" cy="1188720"/>
          </a:xfrm>
          <a:prstGeom prst="rect">
            <a:avLst/>
          </a:prstGeom>
          <a:solidFill>
            <a:srgbClr val="D69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63379" y="1975104"/>
            <a:ext cx="1519732" cy="9509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 b="1">
                <a:solidFill>
                  <a:srgbClr val="252D34"/>
                </a:solidFill>
                <a:latin typeface="AppleGothic"/>
              </a:defRPr>
            </a:pPr>
            <a:r>
              <a:t>5. 물리 해석</a:t>
            </a:r>
          </a:p>
          <a:p>
            <a:pPr>
              <a:spcBef>
                <a:spcPts val="700"/>
              </a:spcBef>
              <a:defRPr sz="1000">
                <a:solidFill>
                  <a:srgbClr val="5F6970"/>
                </a:solidFill>
                <a:latin typeface="AppleGothic"/>
              </a:defRPr>
            </a:pPr>
            <a:r>
              <a:t>시간 증가, 깊이 증가 방향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" y="4069080"/>
            <a:ext cx="5074920" cy="1508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4128" y="4215384"/>
            <a:ext cx="4672583" cy="127101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채점에서 보이는 좋은 풀이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43000" y="4754880"/>
            <a:ext cx="4526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식만 쓰지 않고 각 기호의 단위를 같이 쓴다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C/Cs가 0과 1 사이인지 확인한다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계산값이 그래프 형상과 맞는지 한 문장으로 설명한다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4069080"/>
            <a:ext cx="5074920" cy="1508760"/>
          </a:xfrm>
          <a:prstGeom prst="roundRect">
            <a:avLst/>
          </a:prstGeom>
          <a:solidFill>
            <a:srgbClr val="F8E8E1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10528" y="4215384"/>
            <a:ext cx="4672583" cy="127101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자주 생기는 오류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29400" y="4754880"/>
            <a:ext cx="4526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μm를 m로 바꾸지 않는다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erf와 erfc를 혼동한다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x가 깊어질수록 농도가 증가하는 그래프를 그대로 믿는다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835640" y="6437376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0">
                <a:solidFill>
                  <a:srgbClr val="5F6970"/>
                </a:solidFill>
                <a:latin typeface="AppleGothic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8138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33E4E"/>
                </a:solidFill>
                <a:latin typeface="AppleGothic"/>
              </a:defRPr>
            </a:pPr>
            <a:r>
              <a:t>결과 검증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96112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5F6970"/>
                </a:solidFill>
                <a:latin typeface="AppleGothic"/>
              </a:defRPr>
            </a:pPr>
            <a:r>
              <a:t>바이브코딩 결과도 물리 법칙을 통과해야 한다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16736"/>
            <a:ext cx="11155680" cy="18288"/>
          </a:xfrm>
          <a:prstGeom prst="rect">
            <a:avLst/>
          </a:prstGeom>
          <a:solidFill>
            <a:srgbClr val="D6DC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77240" y="1554480"/>
          <a:ext cx="1065276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0920"/>
                <a:gridCol w="3550920"/>
                <a:gridCol w="3550920"/>
              </a:tblGrid>
              <a:tr h="731520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AppleGothic"/>
                        </a:defRPr>
                      </a:pPr>
                      <a:r>
                        <a:t>검증 항목</a:t>
                      </a:r>
                    </a:p>
                  </a:txBody>
                  <a:tcPr>
                    <a:solidFill>
                      <a:srgbClr val="1F5F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AppleGothic"/>
                        </a:defRPr>
                      </a:pPr>
                      <a:r>
                        <a:t>질문</a:t>
                      </a:r>
                    </a:p>
                  </a:txBody>
                  <a:tcPr>
                    <a:solidFill>
                      <a:srgbClr val="1F5F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AppleGothic"/>
                        </a:defRPr>
                      </a:pPr>
                      <a:r>
                        <a:t>예상되는 정상 결과</a:t>
                      </a:r>
                    </a:p>
                  </a:txBody>
                  <a:tcPr>
                    <a:solidFill>
                      <a:srgbClr val="1F5F74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단위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x/(2√Dt)가 무차원인가?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m / m 이므로 무차원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경계조건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표면에서 값이 맞는가?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x=0에서 C=Cs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극한값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멀리 가면 어떻게 되는가?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x→∞에서 C→0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단조성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깊이 방향으로 말이 되는가?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C는 깊이 증가와 함께 감소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시간 효과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시간이 길어지면?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같은 x에서 C는 증가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35640" y="6437376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0">
                <a:solidFill>
                  <a:srgbClr val="5F6970"/>
                </a:solidFill>
                <a:latin typeface="AppleGothic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8138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33E4E"/>
                </a:solidFill>
                <a:latin typeface="AppleGothic"/>
              </a:defRPr>
            </a:pPr>
            <a:r>
              <a:t>네 가지 예시 문제로 보는 응용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96112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5F6970"/>
                </a:solidFill>
                <a:latin typeface="AppleGothic"/>
              </a:defRPr>
            </a:pPr>
            <a:r>
              <a:t>소재 시스템마다 같은 전달 법칙이 다른 언어로 나타난다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16736"/>
            <a:ext cx="11155680" cy="18288"/>
          </a:xfrm>
          <a:prstGeom prst="rect">
            <a:avLst/>
          </a:prstGeom>
          <a:solidFill>
            <a:srgbClr val="D6DC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1463040"/>
          <a:ext cx="1120140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0350"/>
                <a:gridCol w="2800350"/>
                <a:gridCol w="2800350"/>
                <a:gridCol w="2800350"/>
              </a:tblGrid>
              <a:tr h="905256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AppleGothic"/>
                        </a:defRPr>
                      </a:pPr>
                      <a:r>
                        <a:t>예시</a:t>
                      </a:r>
                    </a:p>
                  </a:txBody>
                  <a:tcPr>
                    <a:solidFill>
                      <a:srgbClr val="1F5F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AppleGothic"/>
                        </a:defRPr>
                      </a:pPr>
                      <a:r>
                        <a:t>핵심 입력</a:t>
                      </a:r>
                    </a:p>
                  </a:txBody>
                  <a:tcPr>
                    <a:solidFill>
                      <a:srgbClr val="1F5F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AppleGothic"/>
                        </a:defRPr>
                      </a:pPr>
                      <a:r>
                        <a:t>관찰 출력</a:t>
                      </a:r>
                    </a:p>
                  </a:txBody>
                  <a:tcPr>
                    <a:solidFill>
                      <a:srgbClr val="1F5F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  <a:latin typeface="AppleGothic"/>
                        </a:defRPr>
                      </a:pPr>
                      <a:r>
                        <a:t>주요 법칙</a:t>
                      </a:r>
                    </a:p>
                  </a:txBody>
                  <a:tcPr>
                    <a:solidFill>
                      <a:srgbClr val="1F5F74"/>
                    </a:solidFill>
                  </a:tcPr>
                </a:tc>
              </a:tr>
              <a:tr h="905256"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철강 침탄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온도, 시간, D, 깊이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탄소 농도, 목표 깊이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Fick 제2법칙, erfc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05256"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세라믹 열차폐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두께, k, h, 온도차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열유속, 계면 온도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열저항, Fourier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</a:tr>
              <a:tr h="905256"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배터리 열폭주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발열률, h, 주변온도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셀 온도, 임계 조건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에너지 수지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05256"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반도체 도핑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D, 시간, 표면농도, 깊이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도펀트 농도, 접합 깊이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52D34"/>
                          </a:solidFill>
                          <a:latin typeface="AppleGothic"/>
                        </a:defRPr>
                      </a:pPr>
                      <a:r>
                        <a:t>Fick 제2법칙, erfc</a:t>
                      </a:r>
                    </a:p>
                  </a:txBody>
                  <a:tcPr>
                    <a:solidFill>
                      <a:srgbClr val="E6F1F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35640" y="6437376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0">
                <a:solidFill>
                  <a:srgbClr val="5F6970"/>
                </a:solidFill>
                <a:latin typeface="AppleGothic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8138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33E4E"/>
                </a:solidFill>
                <a:latin typeface="AppleGothic"/>
              </a:defRPr>
            </a:pPr>
            <a:r>
              <a:t>바이브코딩을 학습 도구로 쓰는 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96112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5F6970"/>
                </a:solidFill>
                <a:latin typeface="AppleGothic"/>
              </a:defRPr>
            </a:pPr>
            <a:r>
              <a:t>코드를 잘 만드는 것보다, 결과를 의심하고 검증하는 능력이 중요하다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16736"/>
            <a:ext cx="11155680" cy="18288"/>
          </a:xfrm>
          <a:prstGeom prst="rect">
            <a:avLst/>
          </a:prstGeom>
          <a:solidFill>
            <a:srgbClr val="D6DC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1783080"/>
            <a:ext cx="2462022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1783080"/>
            <a:ext cx="73152" cy="1188720"/>
          </a:xfrm>
          <a:prstGeom prst="rect">
            <a:avLst/>
          </a:prstGeom>
          <a:solidFill>
            <a:srgbClr val="1F5F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4128" y="1929384"/>
            <a:ext cx="2059686" cy="9509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 b="1">
                <a:solidFill>
                  <a:srgbClr val="252D34"/>
                </a:solidFill>
                <a:latin typeface="AppleGothic"/>
              </a:defRPr>
            </a:pPr>
            <a:r>
              <a:t>Prompt</a:t>
            </a:r>
          </a:p>
          <a:p>
            <a:pPr>
              <a:spcBef>
                <a:spcPts val="700"/>
              </a:spcBef>
              <a:defRPr sz="1000">
                <a:solidFill>
                  <a:srgbClr val="5F6970"/>
                </a:solidFill>
                <a:latin typeface="AppleGothic"/>
              </a:defRPr>
            </a:pPr>
            <a:r>
              <a:t>식, 변수, 단위, 경계조건을 명시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312414" y="2377440"/>
            <a:ext cx="173736" cy="0"/>
          </a:xfrm>
          <a:prstGeom prst="line">
            <a:avLst/>
          </a:prstGeom>
          <a:ln w="15240">
            <a:solidFill>
              <a:srgbClr val="5F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522726" y="1783080"/>
            <a:ext cx="2462022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522726" y="1783080"/>
            <a:ext cx="73152" cy="1188720"/>
          </a:xfrm>
          <a:prstGeom prst="rect">
            <a:avLst/>
          </a:prstGeom>
          <a:solidFill>
            <a:srgbClr val="D69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23894" y="1929384"/>
            <a:ext cx="2059686" cy="9509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 b="1">
                <a:solidFill>
                  <a:srgbClr val="252D34"/>
                </a:solidFill>
                <a:latin typeface="AppleGothic"/>
              </a:defRPr>
            </a:pPr>
            <a:r>
              <a:t>Model</a:t>
            </a:r>
          </a:p>
          <a:p>
            <a:pPr>
              <a:spcBef>
                <a:spcPts val="700"/>
              </a:spcBef>
              <a:defRPr sz="1000">
                <a:solidFill>
                  <a:srgbClr val="5F6970"/>
                </a:solidFill>
                <a:latin typeface="AppleGothic"/>
              </a:defRPr>
            </a:pPr>
            <a:r>
              <a:t>그래프와 표를 생성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012180" y="2377440"/>
            <a:ext cx="173736" cy="0"/>
          </a:xfrm>
          <a:prstGeom prst="line">
            <a:avLst/>
          </a:prstGeom>
          <a:ln w="15240">
            <a:solidFill>
              <a:srgbClr val="5F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222492" y="1783080"/>
            <a:ext cx="2462022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22492" y="1783080"/>
            <a:ext cx="73152" cy="1188720"/>
          </a:xfrm>
          <a:prstGeom prst="rect">
            <a:avLst/>
          </a:prstGeom>
          <a:solidFill>
            <a:srgbClr val="537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3660" y="1929384"/>
            <a:ext cx="2059686" cy="9509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 b="1">
                <a:solidFill>
                  <a:srgbClr val="252D34"/>
                </a:solidFill>
                <a:latin typeface="AppleGothic"/>
              </a:defRPr>
            </a:pPr>
            <a:r>
              <a:t>Check</a:t>
            </a:r>
          </a:p>
          <a:p>
            <a:pPr>
              <a:spcBef>
                <a:spcPts val="700"/>
              </a:spcBef>
              <a:defRPr sz="1000">
                <a:solidFill>
                  <a:srgbClr val="5F6970"/>
                </a:solidFill>
                <a:latin typeface="AppleGothic"/>
              </a:defRPr>
            </a:pPr>
            <a:r>
              <a:t>단위·극한·경향성 검증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711946" y="2377440"/>
            <a:ext cx="173736" cy="0"/>
          </a:xfrm>
          <a:prstGeom prst="line">
            <a:avLst/>
          </a:prstGeom>
          <a:ln w="15240">
            <a:solidFill>
              <a:srgbClr val="5F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8922258" y="1783080"/>
            <a:ext cx="2462022" cy="1188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922258" y="1783080"/>
            <a:ext cx="73152" cy="1188720"/>
          </a:xfrm>
          <a:prstGeom prst="rect">
            <a:avLst/>
          </a:prstGeom>
          <a:solidFill>
            <a:srgbClr val="1F5F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23426" y="1929384"/>
            <a:ext cx="2059686" cy="9509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 b="1">
                <a:solidFill>
                  <a:srgbClr val="252D34"/>
                </a:solidFill>
                <a:latin typeface="AppleGothic"/>
              </a:defRPr>
            </a:pPr>
            <a:r>
              <a:t>Revise</a:t>
            </a:r>
          </a:p>
          <a:p>
            <a:pPr>
              <a:spcBef>
                <a:spcPts val="700"/>
              </a:spcBef>
              <a:defRPr sz="1000">
                <a:solidFill>
                  <a:srgbClr val="5F6970"/>
                </a:solidFill>
                <a:latin typeface="AppleGothic"/>
              </a:defRPr>
            </a:pPr>
            <a:r>
              <a:t>틀린 가정과 파라미터 수정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3977639"/>
            <a:ext cx="5074920" cy="1645920"/>
          </a:xfrm>
          <a:prstGeom prst="roundRect">
            <a:avLst/>
          </a:prstGeom>
          <a:solidFill>
            <a:srgbClr val="EBF4E8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24128" y="4123944"/>
            <a:ext cx="4672583" cy="14081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좋은 요청 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4663440"/>
            <a:ext cx="45262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표면 농도 일정 반무한 확산해를 사용해줘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x=0과 x→∞에서 결과를 검증해줘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단위를 SI로 변환한 뒤 계산해줘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977639"/>
            <a:ext cx="5074920" cy="1645920"/>
          </a:xfrm>
          <a:prstGeom prst="roundRect">
            <a:avLst/>
          </a:prstGeom>
          <a:solidFill>
            <a:srgbClr val="F8E8E1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10528" y="4123944"/>
            <a:ext cx="4672583" cy="14081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위험한 사용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29400" y="4663440"/>
            <a:ext cx="45262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식의 조건을 말하지 않고 그래프만 요청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단위 변환을 확인하지 않음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물리적으로 불가능한 결과를 그대로 제출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835640" y="6437376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0">
                <a:solidFill>
                  <a:srgbClr val="5F6970"/>
                </a:solidFill>
                <a:latin typeface="AppleGothic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8138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33E4E"/>
                </a:solidFill>
                <a:latin typeface="AppleGothic"/>
              </a:defRPr>
            </a:pPr>
            <a:r>
              <a:t>자주 틀리는 지점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96112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5F6970"/>
                </a:solidFill>
                <a:latin typeface="AppleGothic"/>
              </a:defRPr>
            </a:pPr>
            <a:r>
              <a:t>시험 직전에는 새 문제보다 오류 패턴을 줄이는 것이 효과적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16736"/>
            <a:ext cx="11155680" cy="18288"/>
          </a:xfrm>
          <a:prstGeom prst="rect">
            <a:avLst/>
          </a:prstGeom>
          <a:solidFill>
            <a:srgbClr val="D6DC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3246120" cy="1325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600200"/>
            <a:ext cx="73152" cy="1325880"/>
          </a:xfrm>
          <a:prstGeom prst="rect">
            <a:avLst/>
          </a:prstGeom>
          <a:solidFill>
            <a:srgbClr val="1F5F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1746504"/>
            <a:ext cx="2843784" cy="10881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1">
                <a:solidFill>
                  <a:srgbClr val="252D34"/>
                </a:solidFill>
                <a:latin typeface="AppleGothic"/>
              </a:defRPr>
            </a:pPr>
            <a:r>
              <a:t>erf vs erfc</a:t>
            </a:r>
          </a:p>
          <a:p>
            <a:pPr>
              <a:spcBef>
                <a:spcPts val="700"/>
              </a:spcBef>
              <a:defRPr sz="1100">
                <a:solidFill>
                  <a:srgbClr val="5F6970"/>
                </a:solidFill>
                <a:latin typeface="AppleGothic"/>
              </a:defRPr>
            </a:pPr>
            <a:r>
              <a:t>C/Cs = erfc(φ)인 조건을 확인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600200"/>
            <a:ext cx="3246120" cy="1325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1600200"/>
            <a:ext cx="73152" cy="1325880"/>
          </a:xfrm>
          <a:prstGeom prst="rect">
            <a:avLst/>
          </a:prstGeom>
          <a:solidFill>
            <a:srgbClr val="D69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0288" y="1746504"/>
            <a:ext cx="2843784" cy="10881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1">
                <a:solidFill>
                  <a:srgbClr val="252D34"/>
                </a:solidFill>
                <a:latin typeface="AppleGothic"/>
              </a:defRPr>
            </a:pPr>
            <a:r>
              <a:t>온도 의존성</a:t>
            </a:r>
          </a:p>
          <a:p>
            <a:pPr>
              <a:spcBef>
                <a:spcPts val="700"/>
              </a:spcBef>
              <a:defRPr sz="1100">
                <a:solidFill>
                  <a:srgbClr val="5F6970"/>
                </a:solidFill>
                <a:latin typeface="AppleGothic"/>
              </a:defRPr>
            </a:pPr>
            <a:r>
              <a:t>D는 보통 Arrhenius형, 단순 선형 아님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600200"/>
            <a:ext cx="3246120" cy="1325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92440" y="1600200"/>
            <a:ext cx="73152" cy="1325880"/>
          </a:xfrm>
          <a:prstGeom prst="rect">
            <a:avLst/>
          </a:prstGeom>
          <a:solidFill>
            <a:srgbClr val="537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93608" y="1746504"/>
            <a:ext cx="2843784" cy="10881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1">
                <a:solidFill>
                  <a:srgbClr val="252D34"/>
                </a:solidFill>
                <a:latin typeface="AppleGothic"/>
              </a:defRPr>
            </a:pPr>
            <a:r>
              <a:t>구동력</a:t>
            </a:r>
          </a:p>
          <a:p>
            <a:pPr>
              <a:spcBef>
                <a:spcPts val="700"/>
              </a:spcBef>
              <a:defRPr sz="1100">
                <a:solidFill>
                  <a:srgbClr val="5F6970"/>
                </a:solidFill>
                <a:latin typeface="AppleGothic"/>
              </a:defRPr>
            </a:pPr>
            <a:r>
              <a:t>농도 구배는 chemical potential 구배의 대표 원인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566160"/>
            <a:ext cx="3246120" cy="1325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3566160"/>
            <a:ext cx="73152" cy="1325880"/>
          </a:xfrm>
          <a:prstGeom prst="rect">
            <a:avLst/>
          </a:prstGeom>
          <a:solidFill>
            <a:srgbClr val="1F5F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6968" y="3712463"/>
            <a:ext cx="2843784" cy="10881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1">
                <a:solidFill>
                  <a:srgbClr val="252D34"/>
                </a:solidFill>
                <a:latin typeface="AppleGothic"/>
              </a:defRPr>
            </a:pPr>
            <a:r>
              <a:t>부호</a:t>
            </a:r>
          </a:p>
          <a:p>
            <a:pPr>
              <a:spcBef>
                <a:spcPts val="700"/>
              </a:spcBef>
              <a:defRPr sz="1100">
                <a:solidFill>
                  <a:srgbClr val="5F6970"/>
                </a:solidFill>
                <a:latin typeface="AppleGothic"/>
              </a:defRPr>
            </a:pPr>
            <a:r>
              <a:t>flux는 높은 값에서 낮은 값으로 향한다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3566160"/>
            <a:ext cx="3246120" cy="1325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389120" y="3566160"/>
            <a:ext cx="73152" cy="1325880"/>
          </a:xfrm>
          <a:prstGeom prst="rect">
            <a:avLst/>
          </a:prstGeom>
          <a:solidFill>
            <a:srgbClr val="D69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90288" y="3712463"/>
            <a:ext cx="2843784" cy="10881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1">
                <a:solidFill>
                  <a:srgbClr val="252D34"/>
                </a:solidFill>
                <a:latin typeface="AppleGothic"/>
              </a:defRPr>
            </a:pPr>
            <a:r>
              <a:t>극한값</a:t>
            </a:r>
          </a:p>
          <a:p>
            <a:pPr>
              <a:spcBef>
                <a:spcPts val="700"/>
              </a:spcBef>
              <a:defRPr sz="1100">
                <a:solidFill>
                  <a:srgbClr val="5F6970"/>
                </a:solidFill>
                <a:latin typeface="AppleGothic"/>
              </a:defRPr>
            </a:pPr>
            <a:r>
              <a:t>x=0, x→∞, t→0를 꼭 확인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92440" y="3566160"/>
            <a:ext cx="3246120" cy="1325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92440" y="3566160"/>
            <a:ext cx="73152" cy="1325880"/>
          </a:xfrm>
          <a:prstGeom prst="rect">
            <a:avLst/>
          </a:prstGeom>
          <a:solidFill>
            <a:srgbClr val="537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93608" y="3712463"/>
            <a:ext cx="2843784" cy="10881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1">
                <a:solidFill>
                  <a:srgbClr val="252D34"/>
                </a:solidFill>
                <a:latin typeface="AppleGothic"/>
              </a:defRPr>
            </a:pPr>
            <a:r>
              <a:t>그래프</a:t>
            </a:r>
          </a:p>
          <a:p>
            <a:pPr>
              <a:spcBef>
                <a:spcPts val="700"/>
              </a:spcBef>
              <a:defRPr sz="1100">
                <a:solidFill>
                  <a:srgbClr val="5F6970"/>
                </a:solidFill>
                <a:latin typeface="AppleGothic"/>
              </a:defRPr>
            </a:pPr>
            <a:r>
              <a:t>단조성·범위·경계조건을 동시에 본다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35640" y="6437376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0">
                <a:solidFill>
                  <a:srgbClr val="5F6970"/>
                </a:solidFill>
                <a:latin typeface="AppleGothic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8138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33E4E"/>
                </a:solidFill>
                <a:latin typeface="AppleGothic"/>
              </a:defRPr>
            </a:pPr>
            <a:r>
              <a:t>마지막 10분 정리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96112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5F6970"/>
                </a:solidFill>
                <a:latin typeface="AppleGothic"/>
              </a:defRPr>
            </a:pPr>
            <a:r>
              <a:t>공식 암기보다 ‘이 식이 왜 이 상황에 맞는가’를 한 번 더 점검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16736"/>
            <a:ext cx="11155680" cy="18288"/>
          </a:xfrm>
          <a:prstGeom prst="rect">
            <a:avLst/>
          </a:prstGeom>
          <a:solidFill>
            <a:srgbClr val="D6DC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508760"/>
            <a:ext cx="3429000" cy="4160520"/>
          </a:xfrm>
          <a:prstGeom prst="roundRect">
            <a:avLst/>
          </a:prstGeom>
          <a:solidFill>
            <a:srgbClr val="E6F1F6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688" y="1655063"/>
            <a:ext cx="3026664" cy="39227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법칙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194560"/>
            <a:ext cx="2880360" cy="3291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Fourier: q''=-k dT/dx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Newton: q''=hΔT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Stefan-Boltzmann: q''=εσΔT⁴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Fick 1: J=-D dC/dx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Fick 2: ∂C/∂t=D∂²C/∂x²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508760"/>
            <a:ext cx="3429000" cy="4160520"/>
          </a:xfrm>
          <a:prstGeom prst="roundRect">
            <a:avLst/>
          </a:prstGeom>
          <a:solidFill>
            <a:srgbClr val="FBF1DF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655063"/>
            <a:ext cx="3026664" cy="39227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확산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59" y="2194560"/>
            <a:ext cx="2880360" cy="3291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φ=x/(2√Dt)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C/Cs=erfc(φ)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x=0 → C=Cs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x→∞ → C=0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t 증가 → 같은 깊이의 C 증가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508760"/>
            <a:ext cx="3429000" cy="4160520"/>
          </a:xfrm>
          <a:prstGeom prst="roundRect">
            <a:avLst/>
          </a:prstGeom>
          <a:solidFill>
            <a:srgbClr val="EBF4E8"/>
          </a:solidFill>
          <a:ln w="10160">
            <a:solidFill>
              <a:srgbClr val="D6D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47888" y="1655063"/>
            <a:ext cx="3026664" cy="39227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b="1">
                <a:solidFill>
                  <a:srgbClr val="252D34"/>
                </a:solidFill>
                <a:latin typeface="AppleGothic"/>
              </a:defRPr>
            </a:pPr>
            <a:r>
              <a:t>물리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2194560"/>
            <a:ext cx="2880360" cy="3291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σc n0 l=1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I=√π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D=μkT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단위, 경계조건, 극한값</a:t>
            </a:r>
          </a:p>
          <a:p>
            <a:pPr>
              <a:spcAft>
                <a:spcPts val="600"/>
              </a:spcAft>
              <a:defRPr sz="1200">
                <a:solidFill>
                  <a:srgbClr val="252D34"/>
                </a:solidFill>
                <a:latin typeface="AppleGothic"/>
              </a:defRPr>
            </a:pPr>
            <a:r>
              <a:t>소재 공정의 의미로 해석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35640" y="6437376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0">
                <a:solidFill>
                  <a:srgbClr val="5F6970"/>
                </a:solidFill>
                <a:latin typeface="AppleGothic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